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9"/>
  </p:notesMasterIdLst>
  <p:handoutMasterIdLst>
    <p:handoutMasterId r:id="rId30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22" r:id="rId8"/>
    <p:sldId id="1023" r:id="rId9"/>
    <p:sldId id="1016" r:id="rId10"/>
    <p:sldId id="807" r:id="rId11"/>
    <p:sldId id="809" r:id="rId12"/>
    <p:sldId id="710" r:id="rId13"/>
    <p:sldId id="791" r:id="rId14"/>
    <p:sldId id="625" r:id="rId15"/>
    <p:sldId id="772" r:id="rId16"/>
    <p:sldId id="773" r:id="rId17"/>
    <p:sldId id="1019" r:id="rId18"/>
    <p:sldId id="795" r:id="rId19"/>
    <p:sldId id="1015" r:id="rId20"/>
    <p:sldId id="805" r:id="rId21"/>
    <p:sldId id="802" r:id="rId22"/>
    <p:sldId id="1020" r:id="rId23"/>
    <p:sldId id="1021" r:id="rId24"/>
    <p:sldId id="794" r:id="rId25"/>
    <p:sldId id="774" r:id="rId26"/>
    <p:sldId id="601" r:id="rId27"/>
    <p:sldId id="59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 autoAdjust="0"/>
    <p:restoredTop sz="88974" autoAdjust="0"/>
  </p:normalViewPr>
  <p:slideViewPr>
    <p:cSldViewPr snapToGrid="0" showGuides="1">
      <p:cViewPr varScale="1">
        <p:scale>
          <a:sx n="121" d="100"/>
          <a:sy n="121" d="100"/>
        </p:scale>
        <p:origin x="1664" y="168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11/19/24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11/19/24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8734-4A1D-4F48-B9DD-0EC804B1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B5FF7A3-F336-4C6C-1039-4C6C66491C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C57808BF-6E62-0D23-7FB8-334771CF23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A7ECC171-0D24-96DF-9F7D-B3B863391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077A093-3A56-A884-6615-13DDEFB18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491103AE-9E3A-64FD-6F60-36119F3AC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2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4265E-752D-7750-F96F-5CB2FFCF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321EE76-A53F-C599-071F-E4EE95D235B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D54EE587-E64D-19E0-3CE5-3B86814618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67BBD193-6053-8A9A-5F11-3A4984F63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419EC00-6544-C0F8-8C92-C2FC7C072D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199EDE25-FE72-5570-B983-E87A1E57C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11/19/24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11/19/24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Encryption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m.(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  <a:blipFill>
                <a:blip r:embed="rId3"/>
                <a:stretch>
                  <a:fillRect l="-308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eaLnBrk="1" hangingPunct="1"/>
                <a:r>
                  <a:rPr lang="en-US" altLang="en-US" sz="2600" dirty="0"/>
                  <a:t>What is special about </a:t>
                </a:r>
                <a:r>
                  <a:rPr lang="en-US" altLang="en-US" sz="2600" dirty="0" err="1"/>
                  <a:t>ElGamal</a:t>
                </a:r>
                <a:r>
                  <a:rPr lang="en-US" altLang="en-US" sz="2600" dirty="0"/>
                  <a:t> Encryption? </a:t>
                </a:r>
              </a:p>
              <a:p>
                <a:pPr lvl="1" eaLnBrk="1" hangingPunct="1"/>
                <a:r>
                  <a:rPr lang="en-US" altLang="en-US" sz="2800" dirty="0"/>
                  <a:t>Homomorphism!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/>
              <a:t>; let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Or co-prime with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Intuitively: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anose="05000000000000000000" pitchFamily="2" charset="2"/>
              </a:rPr>
              <a:t>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4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=m (m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mod n =m (m</a:t>
            </a:r>
            <a:r>
              <a:rPr lang="el-GR" altLang="en-US" sz="24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Euler’s Theorem: </a:t>
            </a: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4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Euler’s Theorem holds (only) if </a:t>
            </a:r>
            <a:r>
              <a:rPr lang="en-US" alt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4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Number of messages co-prime to </a:t>
            </a:r>
            <a:r>
              <a:rPr lang="en-US" altLang="en-US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 </a:t>
            </a: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200" dirty="0"/>
                  <a:t>RSA problem: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200" dirty="0"/>
                  <a:t>given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and ‘ciphertext’ value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2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200" dirty="0"/>
                  <a:t>RSA assumption: if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are chosen `correctly’, then the RSA problem is `hard’</a:t>
                </a:r>
              </a:p>
              <a:p>
                <a:pPr lvl="1"/>
                <a:r>
                  <a:rPr lang="en-US" sz="2200" dirty="0"/>
                  <a:t>I.e., no efficient algorithm can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200" dirty="0"/>
                  <a:t> with non-negligible probability</a:t>
                </a:r>
              </a:p>
              <a:p>
                <a:pPr lvl="1"/>
                <a:r>
                  <a:rPr lang="en-US" sz="2200" dirty="0"/>
                  <a:t>For `large’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Relation between RSA and factoring:</a:t>
                </a:r>
              </a:p>
              <a:p>
                <a:pPr lvl="1"/>
                <a:r>
                  <a:rPr lang="en-US" sz="2200" dirty="0"/>
                  <a:t>Factoring algorithm </a:t>
                </a:r>
                <a:r>
                  <a:rPr lang="en-US" sz="2200" dirty="0">
                    <a:sym typeface="Wingdings" panose="05000000000000000000" pitchFamily="2" charset="2"/>
                  </a:rPr>
                  <a:t> algorithm to ‘break’ RSA</a:t>
                </a:r>
              </a:p>
              <a:p>
                <a:pPr lvl="2"/>
                <a:r>
                  <a:rPr lang="en-US" sz="1800" dirty="0">
                    <a:sym typeface="Wingdings" panose="05000000000000000000" pitchFamily="2" charset="2"/>
                  </a:rPr>
                  <a:t>Simply use that to find the factors of n, then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Φ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(n) 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then compute the decryption key so you can reveal m.</a:t>
                </a:r>
                <a:endParaRPr lang="en-US" sz="1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2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2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200" dirty="0">
                    <a:sym typeface="Wingdings" panose="05000000000000000000" pitchFamily="2" charset="2"/>
                  </a:rPr>
                  <a:t>allow factoring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15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sz="2400" dirty="0"/>
              <a:t>It is a deterministic encryption scheme </a:t>
            </a:r>
            <a:r>
              <a:rPr lang="en-US" sz="2400" dirty="0">
                <a:sym typeface="Wingdings" pitchFamily="2" charset="2"/>
              </a:rPr>
              <a:t> cannot be IND-CPA secure.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/>
              <a:t>RSA assumption does not rule out exposure of partial information about the plaintext.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FF"/>
                </a:solidFill>
              </a:rPr>
              <a:t>A solution: apply a random padding to the plaintext then encrypt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Padded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So it adds randomization to Prevent detection of repeating plaintext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Padding must be done carefully; certain padding algorithms still do not guarantee CPA security.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3" imgW="1447560" imgH="482400" progId="Equation.3">
                  <p:embed/>
                </p:oleObj>
              </mc:Choice>
              <mc:Fallback>
                <p:oleObj name="משוואה" r:id="rId3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5" imgW="1447560" imgH="203040" progId="Equation.3">
                  <p:embed/>
                </p:oleObj>
              </mc:Choice>
              <mc:Fallback>
                <p:oleObj name="משוואה" r:id="rId5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0"/>
            <a:ext cx="8186287" cy="2133291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signing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verification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authentication + integrity,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200" dirty="0"/>
                  <a:t>, attacker should be unable to find </a:t>
                </a:r>
                <a:r>
                  <a:rPr lang="en-US" altLang="en-US" sz="2200" b="1" dirty="0"/>
                  <a:t>any</a:t>
                </a:r>
                <a:r>
                  <a:rPr lang="en-US" altLang="en-US" sz="22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200" dirty="0"/>
                  <a:t>), i.e., </a:t>
                </a:r>
                <a:r>
                  <a:rPr lang="en-US" altLang="he-IL" sz="22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2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/>
                  <a:t>’, receive </a:t>
                </a:r>
                <a:r>
                  <a:rPr lang="el-GR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’=S</a:t>
                </a:r>
                <a:r>
                  <a:rPr lang="en-US" altLang="he-IL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 – so it has access to the signing oracle</a:t>
                </a:r>
                <a:endParaRPr lang="en-US" altLang="en-US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And the forgery is for a new message (that was not asked to the oracle).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155" t="-4000" b="-3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454D51-78A9-D16E-0DBE-E0C266F16179}"/>
              </a:ext>
            </a:extLst>
          </p:cNvPr>
          <p:cNvSpPr txBox="1"/>
          <p:nvPr/>
        </p:nvSpPr>
        <p:spPr>
          <a:xfrm flipH="1">
            <a:off x="1536404" y="2134209"/>
            <a:ext cx="584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BF96F-D1DC-BF52-AF72-FFB30BA40EE0}"/>
              </a:ext>
            </a:extLst>
          </p:cNvPr>
          <p:cNvSpPr/>
          <p:nvPr/>
        </p:nvSpPr>
        <p:spPr bwMode="auto">
          <a:xfrm>
            <a:off x="4619847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68D2B8-0D77-AC6E-BA79-1A1ED334FBAD}"/>
              </a:ext>
            </a:extLst>
          </p:cNvPr>
          <p:cNvSpPr/>
          <p:nvPr/>
        </p:nvSpPr>
        <p:spPr bwMode="auto">
          <a:xfrm>
            <a:off x="5442098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17CC2-A5E1-3A3D-FD87-7A0B2C8B4CDC}"/>
              </a:ext>
            </a:extLst>
          </p:cNvPr>
          <p:cNvSpPr/>
          <p:nvPr/>
        </p:nvSpPr>
        <p:spPr bwMode="auto">
          <a:xfrm>
            <a:off x="2649279" y="5165652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4A9BC0-956F-FFC1-10F5-EEBEB051690F}"/>
              </a:ext>
            </a:extLst>
          </p:cNvPr>
          <p:cNvSpPr/>
          <p:nvPr/>
        </p:nvSpPr>
        <p:spPr bwMode="auto">
          <a:xfrm>
            <a:off x="2934586" y="5621939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1859F-A57B-BBDC-6E30-95FFD855D04D}"/>
              </a:ext>
            </a:extLst>
          </p:cNvPr>
          <p:cNvSpPr txBox="1"/>
          <p:nvPr/>
        </p:nvSpPr>
        <p:spPr>
          <a:xfrm>
            <a:off x="2569778" y="5049914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EAB50-0D7D-216E-409F-86051B3D7778}"/>
              </a:ext>
            </a:extLst>
          </p:cNvPr>
          <p:cNvSpPr txBox="1"/>
          <p:nvPr/>
        </p:nvSpPr>
        <p:spPr>
          <a:xfrm>
            <a:off x="2855085" y="5499112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BF37F-8C45-2722-C232-F591F7C45BD5}"/>
              </a:ext>
            </a:extLst>
          </p:cNvPr>
          <p:cNvSpPr txBox="1"/>
          <p:nvPr/>
        </p:nvSpPr>
        <p:spPr>
          <a:xfrm>
            <a:off x="4503132" y="2134209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C8A48-57DE-552D-1C31-FBB1F4348BAC}"/>
              </a:ext>
            </a:extLst>
          </p:cNvPr>
          <p:cNvSpPr txBox="1"/>
          <p:nvPr/>
        </p:nvSpPr>
        <p:spPr>
          <a:xfrm>
            <a:off x="5362597" y="2134210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97D17-B5E4-3795-5D0A-01A96131C19A}"/>
              </a:ext>
            </a:extLst>
          </p:cNvPr>
          <p:cNvSpPr txBox="1"/>
          <p:nvPr/>
        </p:nvSpPr>
        <p:spPr>
          <a:xfrm>
            <a:off x="3886200" y="2195624"/>
            <a:ext cx="36836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(s, v), the signing and verification keys,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8395-A213-3C11-7011-F629BD29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7" y="1212332"/>
            <a:ext cx="6630697" cy="164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B202E-3A26-A265-A306-39F35C60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37" y="3371202"/>
            <a:ext cx="6787836" cy="19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4788" y="6238029"/>
            <a:ext cx="2133600" cy="457200"/>
          </a:xfrm>
        </p:spPr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chemeClr val="tx1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Long messages</a:t>
                </a:r>
                <a:r>
                  <a:rPr lang="en-GB" altLang="en-US" sz="2400" dirty="0"/>
                  <a:t>?</a:t>
                </a:r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Hint: use 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>
                    <a:solidFill>
                      <a:schemeClr val="tx1"/>
                    </a:solidFill>
                  </a:rPr>
                </a:br>
                <a:endParaRPr lang="en-US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blipFill>
                <a:blip r:embed="rId3"/>
                <a:stretch>
                  <a:fillRect l="-147" t="-124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2880993" y="4354014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742" y="3811762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247" y="4354014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r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3835847" y="487020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4871378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3835847" y="5423946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802" y="5438856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3835847" y="5950437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7" y="5951609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1: Section: 1.4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6: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Sections 6.4 (except 6.4.4)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6.5 (except 6.5.6, 6.5.7, and 6.5.8),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And Section 6.6 (except RSA with message recovery and appendix)</a:t>
            </a:r>
            <a:endParaRPr lang="en-US" altLang="he-IL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07B634-2CD9-13DB-E85D-2ECECB635D9A}"/>
              </a:ext>
            </a:extLst>
          </p:cNvPr>
          <p:cNvSpPr txBox="1">
            <a:spLocks/>
          </p:cNvSpPr>
          <p:nvPr/>
        </p:nvSpPr>
        <p:spPr>
          <a:xfrm>
            <a:off x="457200" y="1149350"/>
            <a:ext cx="8229600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Same security game as before.</a:t>
            </a:r>
          </a:p>
          <a:p>
            <a:pPr lvl="1"/>
            <a:r>
              <a:rPr lang="en-US" sz="2200" kern="0" dirty="0"/>
              <a:t>The attacker chooses two messages of the same length, and is challenged to correctly guess which of these messages was encrypted by the challenger.</a:t>
            </a:r>
          </a:p>
          <a:p>
            <a:r>
              <a:rPr lang="en-US" sz="2200" kern="0" dirty="0"/>
              <a:t>The difference is that the attacker does not need an oracle access to the encryption oracle!</a:t>
            </a:r>
          </a:p>
          <a:p>
            <a:pPr lvl="1"/>
            <a:r>
              <a:rPr lang="en-US" sz="2200" kern="0" dirty="0"/>
              <a:t>The public encryption key (but not the private decryption key) is known to everyone, including the adversary, and can use it to encrypt any message he wants.</a:t>
            </a:r>
          </a:p>
          <a:p>
            <a:r>
              <a:rPr lang="en-US" sz="2200" kern="0" dirty="0">
                <a:solidFill>
                  <a:srgbClr val="FF00FF"/>
                </a:solidFill>
              </a:rPr>
              <a:t>Can a deterministic public key encryption scheme be an IND-CPA secure?</a:t>
            </a:r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study two constructions: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CE08-6D63-E8D2-48C6-49A37608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A45181CD-9F3B-08F9-3C6C-E5053DCB2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DC2201-D7BC-0598-EBAF-70AE3E39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D538-55A1-ADD4-6294-17B66F1D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8" y="1219199"/>
            <a:ext cx="7454052" cy="2596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44CDB-5CF9-B038-D6DC-46A98CDE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56" y="4018398"/>
            <a:ext cx="5631744" cy="118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D6350-E202-82B5-E977-1E2DB364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517" y="5454650"/>
            <a:ext cx="3742390" cy="562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F37B40-6A11-E858-63BE-2A49BFCCDB8C}"/>
              </a:ext>
            </a:extLst>
          </p:cNvPr>
          <p:cNvSpPr txBox="1"/>
          <p:nvPr/>
        </p:nvSpPr>
        <p:spPr>
          <a:xfrm>
            <a:off x="388938" y="4244622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79A21-BE5B-3FB6-1438-2B1604D87D25}"/>
              </a:ext>
            </a:extLst>
          </p:cNvPr>
          <p:cNvSpPr txBox="1"/>
          <p:nvPr/>
        </p:nvSpPr>
        <p:spPr>
          <a:xfrm>
            <a:off x="388938" y="5454135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Decryption:</a:t>
            </a:r>
          </a:p>
        </p:txBody>
      </p:sp>
    </p:spTree>
    <p:extLst>
      <p:ext uri="{BB962C8B-B14F-4D97-AF65-F5344CB8AC3E}">
        <p14:creationId xmlns:p14="http://schemas.microsoft.com/office/powerpoint/2010/main" val="363973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199-1239-7B2D-DF78-A29E68EA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5113F6F9-3E6E-B5B4-F112-F9B948DE2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Scheme---Correctness and Security</a:t>
            </a:r>
          </a:p>
        </p:txBody>
      </p:sp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2E95E3DF-99FA-F8EA-4FC0-00F83DB4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964649"/>
            <a:ext cx="8229600" cy="2152562"/>
          </a:xfrm>
        </p:spPr>
        <p:txBody>
          <a:bodyPr/>
          <a:lstStyle/>
          <a:p>
            <a:pPr marL="415925" indent="-285750" eaLnBrk="1" hangingPunct="1"/>
            <a:r>
              <a:rPr lang="en-US" altLang="en-US" sz="2200" dirty="0"/>
              <a:t>May not be secure!</a:t>
            </a:r>
          </a:p>
          <a:p>
            <a:pPr marL="742950" lvl="1" indent="-285750" eaLnBrk="1" hangingPunct="1"/>
            <a:r>
              <a:rPr lang="en-US" altLang="en-US" sz="1800" dirty="0"/>
              <a:t>Believed to be secure under the CDH assumption, however, it is not always true! </a:t>
            </a:r>
            <a:r>
              <a:rPr lang="en-US" altLang="en-US" sz="1800" i="1" dirty="0"/>
              <a:t>g</a:t>
            </a:r>
            <a:r>
              <a:rPr lang="en-US" altLang="en-US" sz="1800" i="1" baseline="30000" dirty="0"/>
              <a:t>ab</a:t>
            </a:r>
            <a:r>
              <a:rPr lang="en-US" altLang="en-US" sz="1800" dirty="0"/>
              <a:t> may leak some information (or bits) as we studied before.</a:t>
            </a:r>
          </a:p>
          <a:p>
            <a:pPr marL="415925" indent="-285750" eaLnBrk="1" hangingPunct="1"/>
            <a:r>
              <a:rPr lang="en-US" altLang="en-US" sz="2200" dirty="0"/>
              <a:t>Solution?</a:t>
            </a:r>
          </a:p>
          <a:p>
            <a:pPr marL="742950" lvl="1" indent="-285750" eaLnBrk="1" hangingPunct="1"/>
            <a:r>
              <a:rPr lang="en-US" altLang="en-US" sz="1800" dirty="0"/>
              <a:t>The hashed DH encryption scheme.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226FA8B-8F08-8CCF-77FF-A018E87F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D3D9C-C1AF-3527-DF61-17E1061D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9" y="1817512"/>
            <a:ext cx="7266391" cy="20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Hashed DH Encryption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</p:spPr>
            <p:txBody>
              <a:bodyPr/>
              <a:lstStyle/>
              <a:p>
                <a:pPr marL="415925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pseudorandom (so the hash function must be a randomness-extractor hash function).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  <a:blipFill>
                <a:blip r:embed="rId3"/>
                <a:stretch>
                  <a:fillRect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1BD9D-BE8E-FB39-0E68-2D970EB1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9" y="2305050"/>
            <a:ext cx="7557787" cy="3054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93913</TotalTime>
  <Words>1792</Words>
  <Application>Microsoft Macintosh PowerPoint</Application>
  <PresentationFormat>On-screen Show (4:3)</PresentationFormat>
  <Paragraphs>259</Paragraphs>
  <Slides>27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3400/CSE 5850 - Introduction to Computer &amp; Network Security  / Introduction to Cybersecurity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The DH Encryption Scheme</vt:lpstr>
      <vt:lpstr>The DH Encryption Scheme---Correctness and Security</vt:lpstr>
      <vt:lpstr>The Hashed DH Encryption Scheme</vt:lpstr>
      <vt:lpstr>ElGamal Public Key Encryption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Padded RSA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Discrete-Log Digital Signature? 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655</cp:revision>
  <cp:lastPrinted>2024-11-12T14:11:43Z</cp:lastPrinted>
  <dcterms:created xsi:type="dcterms:W3CDTF">2003-03-23T06:19:47Z</dcterms:created>
  <dcterms:modified xsi:type="dcterms:W3CDTF">2024-11-19T19:54:12Z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